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93" r:id="rId3"/>
    <p:sldId id="305" r:id="rId4"/>
    <p:sldId id="307" r:id="rId5"/>
    <p:sldId id="294" r:id="rId6"/>
    <p:sldId id="306" r:id="rId7"/>
    <p:sldId id="302" r:id="rId8"/>
    <p:sldId id="303" r:id="rId9"/>
    <p:sldId id="304" r:id="rId10"/>
    <p:sldId id="264" r:id="rId11"/>
    <p:sldId id="258" r:id="rId12"/>
    <p:sldId id="292" r:id="rId13"/>
    <p:sldId id="261" r:id="rId14"/>
    <p:sldId id="267" r:id="rId15"/>
    <p:sldId id="309" r:id="rId16"/>
    <p:sldId id="308" r:id="rId17"/>
    <p:sldId id="270" r:id="rId18"/>
    <p:sldId id="271" r:id="rId19"/>
    <p:sldId id="273" r:id="rId20"/>
    <p:sldId id="278" r:id="rId21"/>
    <p:sldId id="276" r:id="rId22"/>
    <p:sldId id="277" r:id="rId23"/>
    <p:sldId id="279" r:id="rId24"/>
    <p:sldId id="310" r:id="rId25"/>
    <p:sldId id="280" r:id="rId26"/>
    <p:sldId id="281" r:id="rId27"/>
    <p:sldId id="284" r:id="rId28"/>
    <p:sldId id="285" r:id="rId29"/>
    <p:sldId id="287" r:id="rId30"/>
    <p:sldId id="288" r:id="rId31"/>
    <p:sldId id="290" r:id="rId32"/>
    <p:sldId id="291"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6" d="100"/>
          <a:sy n="86" d="100"/>
        </p:scale>
        <p:origin x="-88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presProps" Target="presProps.xml"/><Relationship Id="rId31" Type="http://schemas.openxmlformats.org/officeDocument/2006/relationships/slide" Target="slides/slide30.xml"/><Relationship Id="rId34" Type="http://schemas.openxmlformats.org/officeDocument/2006/relationships/printerSettings" Target="printerSettings/printerSettings1.bin"/><Relationship Id="rId7" Type="http://schemas.openxmlformats.org/officeDocument/2006/relationships/slide" Target="slides/slide6.xml"/><Relationship Id="rId36" Type="http://schemas.openxmlformats.org/officeDocument/2006/relationships/viewProps" Target="viewProp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tableStyles" Target="tableStyle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useBgFill="1">
        <p:nvSpPr>
          <p:cNvPr id="12" name="Rectangle 11"/>
          <p:cNvSpPr/>
          <p:nvPr/>
        </p:nvSpPr>
        <p:spPr>
          <a:xfrm>
            <a:off x="341086" y="928914"/>
            <a:ext cx="8432800" cy="17707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685707" y="968189"/>
            <a:ext cx="7799387" cy="1237130"/>
          </a:xfrm>
        </p:spPr>
        <p:txBody>
          <a:bodyPr anchor="b" anchorCtr="0"/>
          <a:lstStyle>
            <a:lvl1pPr algn="r">
              <a:lnSpc>
                <a:spcPts val="5000"/>
              </a:lnSpc>
              <a:defRPr sz="4600">
                <a:solidFill>
                  <a:schemeClr val="accent1"/>
                </a:solidFill>
                <a:effectLst/>
              </a:defRPr>
            </a:lvl1pPr>
          </a:lstStyle>
          <a:p>
            <a:r>
              <a:rPr lang="en-US" smtClean="0"/>
              <a:t>Click to edit Master title style</a:t>
            </a:r>
            <a:endParaRPr/>
          </a:p>
        </p:txBody>
      </p:sp>
      <p:sp>
        <p:nvSpPr>
          <p:cNvPr id="3" name="Subtitle 2"/>
          <p:cNvSpPr>
            <a:spLocks noGrp="1"/>
          </p:cNvSpPr>
          <p:nvPr>
            <p:ph type="subTitle" idx="1"/>
          </p:nvPr>
        </p:nvSpPr>
        <p:spPr>
          <a:xfrm>
            <a:off x="685707" y="2209799"/>
            <a:ext cx="7799387" cy="466165"/>
          </a:xfrm>
        </p:spPr>
        <p:txBody>
          <a:bodyPr/>
          <a:lstStyle>
            <a:lvl1pPr marL="0" indent="0" algn="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9A2B164-F238-6149-B094-1B4430A1D793}" type="datetimeFigureOut">
              <a:rPr lang="en-US" smtClean="0"/>
              <a:pPr/>
              <a:t>5/30/12</a:t>
            </a:fld>
            <a:endParaRPr lang="en-US"/>
          </a:p>
        </p:txBody>
      </p:sp>
      <p:sp>
        <p:nvSpPr>
          <p:cNvPr id="6" name="Slide Number Placeholder 5"/>
          <p:cNvSpPr>
            <a:spLocks noGrp="1"/>
          </p:cNvSpPr>
          <p:nvPr>
            <p:ph type="sldNum" sz="quarter" idx="12"/>
          </p:nvPr>
        </p:nvSpPr>
        <p:spPr>
          <a:xfrm>
            <a:off x="4305300" y="6492875"/>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97FBDE0D-6016-A745-89DA-DDB92C38E2EF}"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57200" y="816802"/>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TitleSlideTop.jpg"/>
          <p:cNvPicPr>
            <a:picLocks noChangeAspect="1"/>
          </p:cNvPicPr>
          <p:nvPr/>
        </p:nvPicPr>
        <p:blipFill>
          <a:blip r:embed="rId2"/>
          <a:stretch>
            <a:fillRect/>
          </a:stretch>
        </p:blipFill>
        <p:spPr>
          <a:xfrm>
            <a:off x="457200" y="457200"/>
            <a:ext cx="8229600" cy="356646"/>
          </a:xfrm>
          <a:prstGeom prst="rect">
            <a:avLst/>
          </a:prstGeom>
        </p:spPr>
      </p:pic>
      <p:pic>
        <p:nvPicPr>
          <p:cNvPr id="10" name="Picture 9" descr="TitleSlideBottom.jpg"/>
          <p:cNvPicPr>
            <a:picLocks noChangeAspect="1"/>
          </p:cNvPicPr>
          <p:nvPr/>
        </p:nvPicPr>
        <p:blipFill>
          <a:blip r:embed="rId3"/>
          <a:stretch>
            <a:fillRect/>
          </a:stretch>
        </p:blipFill>
        <p:spPr>
          <a:xfrm>
            <a:off x="457200" y="2700601"/>
            <a:ext cx="8229600" cy="3700199"/>
          </a:xfrm>
          <a:prstGeom prst="rect">
            <a:avLst/>
          </a:prstGeom>
        </p:spPr>
      </p:pic>
      <p:sp>
        <p:nvSpPr>
          <p:cNvPr id="11"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useBgFill="1">
        <p:nvSpPr>
          <p:cNvPr id="7" name="Rectangle 6"/>
          <p:cNvSpPr/>
          <p:nvPr/>
        </p:nvSpPr>
        <p:spPr>
          <a:xfrm>
            <a:off x="355600" y="566057"/>
            <a:ext cx="8396514" cy="25980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Rectangle 4"/>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ctangle 5"/>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59A2B164-F238-6149-B094-1B4430A1D793}" type="datetimeFigureOut">
              <a:rPr lang="en-US" smtClean="0"/>
              <a:pPr/>
              <a:t>5/30/12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FBDE0D-6016-A745-89DA-DDB92C38E2E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useBgFill="1">
        <p:nvSpPr>
          <p:cNvPr id="10" name="Rectangle 9"/>
          <p:cNvSpPr/>
          <p:nvPr/>
        </p:nvSpPr>
        <p:spPr>
          <a:xfrm>
            <a:off x="333828" y="566057"/>
            <a:ext cx="8454571" cy="21335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3" name="Content Placeholder 2"/>
          <p:cNvSpPr>
            <a:spLocks noGrp="1"/>
          </p:cNvSpPr>
          <p:nvPr>
            <p:ph idx="1"/>
          </p:nvPr>
        </p:nvSpPr>
        <p:spPr>
          <a:xfrm>
            <a:off x="4828032" y="654268"/>
            <a:ext cx="3657600" cy="548640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A2B164-F238-6149-B094-1B4430A1D793}" type="datetimeFigureOut">
              <a:rPr lang="en-US" smtClean="0"/>
              <a:pPr/>
              <a:t>5/30/12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FBDE0D-6016-A745-89DA-DDB92C38E2E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Picture with Caption">
    <p:spTree>
      <p:nvGrpSpPr>
        <p:cNvPr id="1" name=""/>
        <p:cNvGrpSpPr/>
        <p:nvPr/>
      </p:nvGrpSpPr>
      <p:grpSpPr>
        <a:xfrm>
          <a:off x="0" y="0"/>
          <a:ext cx="0" cy="0"/>
          <a:chOff x="0" y="0"/>
          <a:chExt cx="0" cy="0"/>
        </a:xfrm>
      </p:grpSpPr>
      <p:sp useBgFill="1">
        <p:nvSpPr>
          <p:cNvPr id="10" name="Rectangle 9"/>
          <p:cNvSpPr/>
          <p:nvPr/>
        </p:nvSpPr>
        <p:spPr>
          <a:xfrm>
            <a:off x="355600" y="348343"/>
            <a:ext cx="8432800" cy="23513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5598058" y="3310469"/>
            <a:ext cx="5943600" cy="23706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A2B164-F238-6149-B094-1B4430A1D793}" type="datetimeFigureOut">
              <a:rPr lang="en-US" smtClean="0"/>
              <a:pPr/>
              <a:t>5/30/12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FBDE0D-6016-A745-89DA-DDB92C38E2EF}" type="slidenum">
              <a:rPr lang="en-US" smtClean="0"/>
              <a:pPr/>
              <a:t>‹#›</a:t>
            </a:fld>
            <a:endParaRPr lang="en-US"/>
          </a:p>
        </p:txBody>
      </p:sp>
      <p:sp>
        <p:nvSpPr>
          <p:cNvPr id="11" name="Picture Placeholder 10"/>
          <p:cNvSpPr>
            <a:spLocks noGrp="1"/>
          </p:cNvSpPr>
          <p:nvPr>
            <p:ph type="pic" sz="quarter" idx="13"/>
          </p:nvPr>
        </p:nvSpPr>
        <p:spPr>
          <a:xfrm>
            <a:off x="4828032" y="457200"/>
            <a:ext cx="3621024" cy="5943600"/>
          </a:xfrm>
        </p:spPr>
        <p:txBody>
          <a:bodyPr/>
          <a:lstStyle>
            <a:lvl1pPr>
              <a:buNone/>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609600" y="2286000"/>
            <a:ext cx="78740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9A2B164-F238-6149-B094-1B4430A1D793}" type="datetimeFigureOut">
              <a:rPr lang="en-US" smtClean="0"/>
              <a:pPr/>
              <a:t>5/30/12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FBDE0D-6016-A745-89DA-DDB92C38E2EF}"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useBgFill="1">
        <p:nvSpPr>
          <p:cNvPr id="11" name="Rectangle 10"/>
          <p:cNvSpPr/>
          <p:nvPr/>
        </p:nvSpPr>
        <p:spPr>
          <a:xfrm>
            <a:off x="348342" y="362857"/>
            <a:ext cx="8440057" cy="233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VerticalRight.jpg"/>
          <p:cNvPicPr>
            <a:picLocks noChangeAspect="1"/>
          </p:cNvPicPr>
          <p:nvPr/>
        </p:nvPicPr>
        <p:blipFill>
          <a:blip r:embed="rId2"/>
          <a:stretch>
            <a:fillRect/>
          </a:stretch>
        </p:blipFill>
        <p:spPr>
          <a:xfrm>
            <a:off x="7111668" y="457200"/>
            <a:ext cx="1546230" cy="5943600"/>
          </a:xfrm>
          <a:prstGeom prst="rect">
            <a:avLst/>
          </a:prstGeom>
        </p:spPr>
      </p:pic>
      <p:sp>
        <p:nvSpPr>
          <p:cNvPr id="10" name="Rectangle 9"/>
          <p:cNvSpPr/>
          <p:nvPr/>
        </p:nvSpPr>
        <p:spPr>
          <a:xfrm rot="5400000">
            <a:off x="4074414"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119582" y="693738"/>
            <a:ext cx="1491018" cy="5432425"/>
          </a:xfrm>
        </p:spPr>
        <p:txBody>
          <a:bodyPr vert="eaVert" tIns="45720" bIns="45720"/>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457200" y="693738"/>
            <a:ext cx="6019800" cy="5432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9A2B164-F238-6149-B094-1B4430A1D793}" type="datetimeFigureOut">
              <a:rPr lang="en-US" smtClean="0"/>
              <a:pPr/>
              <a:t>5/30/12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FBDE0D-6016-A745-89DA-DDB92C38E2EF}"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9A2B164-F238-6149-B094-1B4430A1D793}" type="datetimeFigureOut">
              <a:rPr lang="en-US" smtClean="0"/>
              <a:pPr/>
              <a:t>5/30/12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FBDE0D-6016-A745-89DA-DDB92C38E2E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useBgFill="1">
        <p:nvSpPr>
          <p:cNvPr id="10" name="Rectangle 9"/>
          <p:cNvSpPr/>
          <p:nvPr/>
        </p:nvSpPr>
        <p:spPr>
          <a:xfrm>
            <a:off x="326571" y="362857"/>
            <a:ext cx="8440058" cy="25182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098041" y="3575712"/>
            <a:ext cx="5396671" cy="1340467"/>
          </a:xfrm>
        </p:spPr>
        <p:txBody>
          <a:bodyPr tIns="0" bIns="0" anchor="b" anchorCtr="0"/>
          <a:lstStyle>
            <a:lvl1pPr algn="r">
              <a:defRPr sz="4600" b="0" cap="none" baseline="0">
                <a:solidFill>
                  <a:schemeClr val="accent1"/>
                </a:solidFill>
                <a:effectLst/>
              </a:defRPr>
            </a:lvl1pPr>
          </a:lstStyle>
          <a:p>
            <a:r>
              <a:rPr lang="en-US" smtClean="0"/>
              <a:t>Click to edit Master title style</a:t>
            </a:r>
            <a:endParaRPr/>
          </a:p>
        </p:txBody>
      </p:sp>
      <p:sp>
        <p:nvSpPr>
          <p:cNvPr id="3" name="Text Placeholder 2"/>
          <p:cNvSpPr>
            <a:spLocks noGrp="1"/>
          </p:cNvSpPr>
          <p:nvPr>
            <p:ph type="body" idx="1"/>
          </p:nvPr>
        </p:nvSpPr>
        <p:spPr>
          <a:xfrm>
            <a:off x="3098041" y="4980297"/>
            <a:ext cx="5396671" cy="810904"/>
          </a:xfrm>
        </p:spPr>
        <p:txBody>
          <a:bodyPr tIns="0" bIns="0" anchor="t" anchorCtr="0">
            <a:normAutofit/>
          </a:bodyPr>
          <a:lstStyle>
            <a:lvl1pPr marL="0" indent="0" algn="r">
              <a:spcBef>
                <a:spcPts val="300"/>
              </a:spcBef>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A2B164-F238-6149-B094-1B4430A1D793}" type="datetimeFigureOut">
              <a:rPr lang="en-US" smtClean="0"/>
              <a:pPr/>
              <a:t>5/30/12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06824" y="6492240"/>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97FBDE0D-6016-A745-89DA-DDB92C38E2EF}" type="slidenum">
              <a:rPr lang="en-US" smtClean="0"/>
              <a:pPr/>
              <a:t>‹#›</a:t>
            </a:fld>
            <a:endParaRPr lang="en-US"/>
          </a:p>
        </p:txBody>
      </p:sp>
      <p:pic>
        <p:nvPicPr>
          <p:cNvPr id="7" name="Picture 6" descr="SectionHeaderLeft.jpg"/>
          <p:cNvPicPr>
            <a:picLocks noChangeAspect="1"/>
          </p:cNvPicPr>
          <p:nvPr/>
        </p:nvPicPr>
        <p:blipFill>
          <a:blip r:embed="rId2"/>
          <a:stretch>
            <a:fillRect/>
          </a:stretch>
        </p:blipFill>
        <p:spPr>
          <a:xfrm>
            <a:off x="470647" y="457200"/>
            <a:ext cx="2216561" cy="5943600"/>
          </a:xfrm>
          <a:prstGeom prst="rect">
            <a:avLst/>
          </a:prstGeom>
        </p:spPr>
      </p:pic>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222366"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8904"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31308" y="2286000"/>
            <a:ext cx="3657600" cy="38401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9A2B164-F238-6149-B094-1B4430A1D793}" type="datetimeFigureOut">
              <a:rPr lang="en-US" smtClean="0"/>
              <a:pPr/>
              <a:t>5/30/12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FBDE0D-6016-A745-89DA-DDB92C38E2E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63388"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3388"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8032"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8032"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9A2B164-F238-6149-B094-1B4430A1D793}" type="datetimeFigureOut">
              <a:rPr lang="en-US" smtClean="0"/>
              <a:pPr/>
              <a:t>5/30/12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FBDE0D-6016-A745-89DA-DDB92C38E2EF}" type="slidenum">
              <a:rPr lang="en-US" smtClean="0"/>
              <a:pPr/>
              <a:t>‹#›</a:t>
            </a:fld>
            <a:endParaRPr lang="en-US"/>
          </a:p>
        </p:txBody>
      </p:sp>
      <p:cxnSp>
        <p:nvCxnSpPr>
          <p:cNvPr id="11" name="Straight Connector 10"/>
          <p:cNvCxnSpPr/>
          <p:nvPr/>
        </p:nvCxnSpPr>
        <p:spPr>
          <a:xfrm rot="5400000">
            <a:off x="2884488" y="4484687"/>
            <a:ext cx="3375025" cy="1588"/>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4050" y="2286001"/>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9A2B164-F238-6149-B094-1B4430A1D793}" type="datetimeFigureOut">
              <a:rPr lang="en-US" smtClean="0"/>
              <a:pPr/>
              <a:t>5/30/12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FBDE0D-6016-A745-89DA-DDB92C38E2EF}" type="slidenum">
              <a:rPr lang="en-US" smtClean="0"/>
              <a:pPr/>
              <a:t>‹#›</a:t>
            </a:fld>
            <a:endParaRPr lang="en-US"/>
          </a:p>
        </p:txBody>
      </p:sp>
      <p:sp>
        <p:nvSpPr>
          <p:cNvPr id="9" name="Content Placeholder 2"/>
          <p:cNvSpPr>
            <a:spLocks noGrp="1"/>
          </p:cNvSpPr>
          <p:nvPr>
            <p:ph sz="half" idx="13"/>
          </p:nvPr>
        </p:nvSpPr>
        <p:spPr>
          <a:xfrm>
            <a:off x="654050" y="4302966"/>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9A2B164-F238-6149-B094-1B4430A1D793}" type="datetimeFigureOut">
              <a:rPr lang="en-US" smtClean="0"/>
              <a:pPr/>
              <a:t>5/30/12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FBDE0D-6016-A745-89DA-DDB92C38E2EF}"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4"/>
          </p:nvPr>
        </p:nvSpPr>
        <p:spPr>
          <a:xfrm>
            <a:off x="654085"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9A2B164-F238-6149-B094-1B4430A1D793}" type="datetimeFigureOut">
              <a:rPr lang="en-US" smtClean="0"/>
              <a:pPr/>
              <a:t>5/30/12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FBDE0D-6016-A745-89DA-DDB92C38E2EF}"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658906"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658906"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9A2B164-F238-6149-B094-1B4430A1D793}" type="datetimeFigureOut">
              <a:rPr lang="en-US" smtClean="0"/>
              <a:pPr/>
              <a:t>5/30/12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FBDE0D-6016-A745-89DA-DDB92C38E2E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1.jpe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11" name="Picture 10" descr="RunningTop-R.jpg"/>
          <p:cNvPicPr>
            <a:picLocks noChangeAspect="1"/>
          </p:cNvPicPr>
          <p:nvPr/>
        </p:nvPicPr>
        <p:blipFill>
          <a:blip r:embed="rId16"/>
          <a:stretch>
            <a:fillRect/>
          </a:stretch>
        </p:blipFill>
        <p:spPr>
          <a:xfrm>
            <a:off x="457200" y="457200"/>
            <a:ext cx="8229600" cy="1382002"/>
          </a:xfrm>
          <a:prstGeom prst="rect">
            <a:avLst/>
          </a:prstGeom>
        </p:spPr>
      </p:pic>
      <p:sp>
        <p:nvSpPr>
          <p:cNvPr id="2" name="Title Placeholder 1"/>
          <p:cNvSpPr>
            <a:spLocks noGrp="1"/>
          </p:cNvSpPr>
          <p:nvPr>
            <p:ph type="title"/>
          </p:nvPr>
        </p:nvSpPr>
        <p:spPr>
          <a:xfrm>
            <a:off x="658813" y="456252"/>
            <a:ext cx="7824788" cy="1323041"/>
          </a:xfrm>
          <a:prstGeom prst="rect">
            <a:avLst/>
          </a:prstGeom>
          <a:effectLst/>
        </p:spPr>
        <p:txBody>
          <a:bodyPr vert="horz" lIns="91440" tIns="0" rIns="91440" bIns="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2286000" y="2286000"/>
            <a:ext cx="61976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90360" y="6492875"/>
            <a:ext cx="2133600" cy="365125"/>
          </a:xfrm>
          <a:prstGeom prst="rect">
            <a:avLst/>
          </a:prstGeom>
        </p:spPr>
        <p:txBody>
          <a:bodyPr vert="horz" lIns="91440" tIns="45720" rIns="91440" bIns="45720" rtlCol="0" anchor="ctr"/>
          <a:lstStyle>
            <a:lvl1pPr algn="r">
              <a:defRPr sz="1100" b="1">
                <a:solidFill>
                  <a:schemeClr val="bg1">
                    <a:lumMod val="65000"/>
                  </a:schemeClr>
                </a:solidFill>
                <a:latin typeface="Calibri" pitchFamily="34" charset="0"/>
              </a:defRPr>
            </a:lvl1pPr>
          </a:lstStyle>
          <a:p>
            <a:fld id="{59A2B164-F238-6149-B094-1B4430A1D793}" type="datetimeFigureOut">
              <a:rPr lang="en-US" smtClean="0"/>
              <a:pPr/>
              <a:t>5/30/12</a:t>
            </a:fld>
            <a:endParaRPr lang="en-US"/>
          </a:p>
        </p:txBody>
      </p:sp>
      <p:sp>
        <p:nvSpPr>
          <p:cNvPr id="5"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
        <p:nvSpPr>
          <p:cNvPr id="6" name="Slide Number Placeholder 5"/>
          <p:cNvSpPr>
            <a:spLocks noGrp="1"/>
          </p:cNvSpPr>
          <p:nvPr>
            <p:ph type="sldNum" sz="quarter" idx="4"/>
          </p:nvPr>
        </p:nvSpPr>
        <p:spPr>
          <a:xfrm>
            <a:off x="378666" y="6149788"/>
            <a:ext cx="533400" cy="365125"/>
          </a:xfrm>
          <a:prstGeom prst="rect">
            <a:avLst/>
          </a:prstGeom>
        </p:spPr>
        <p:txBody>
          <a:bodyPr vert="horz" lIns="91440" tIns="91440" rIns="91440" bIns="91440" rtlCol="0" anchor="ctr"/>
          <a:lstStyle>
            <a:lvl1pPr algn="l">
              <a:defRPr sz="1800" b="0">
                <a:solidFill>
                  <a:schemeClr val="accent1"/>
                </a:solidFill>
                <a:latin typeface="Calibri" pitchFamily="34" charset="0"/>
              </a:defRPr>
            </a:lvl1pPr>
          </a:lstStyle>
          <a:p>
            <a:fld id="{97FBDE0D-6016-A745-89DA-DDB92C38E2EF}"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57200" y="184096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p:titleStyle>
    <p:bodyStyle>
      <a:lvl1pPr marL="282575" indent="-282575" algn="l" defTabSz="914400" rtl="0" eaLnBrk="1" latinLnBrk="0" hangingPunct="1">
        <a:spcBef>
          <a:spcPts val="1800"/>
        </a:spcBef>
        <a:buClr>
          <a:schemeClr val="accent1"/>
        </a:buClr>
        <a:buSzPct val="75000"/>
        <a:buFont typeface="Wingdings" pitchFamily="2" charset="2"/>
        <a:buChar char="n"/>
        <a:defRPr sz="2000" kern="1200">
          <a:solidFill>
            <a:schemeClr val="tx1">
              <a:lumMod val="85000"/>
              <a:lumOff val="15000"/>
            </a:schemeClr>
          </a:solidFill>
          <a:latin typeface="+mn-lt"/>
          <a:ea typeface="+mn-ea"/>
          <a:cs typeface="+mn-cs"/>
        </a:defRPr>
      </a:lvl1pPr>
      <a:lvl2pPr marL="577850" indent="-2952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2pPr>
      <a:lvl3pPr marL="86042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3pPr>
      <a:lvl4pPr marL="1143000"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4pPr>
      <a:lvl5pPr marL="142557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3"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youtube.com/watch?v=2yXKbd5IDzU"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Nations Gain Independence </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Gandhi </a:t>
            </a:r>
            <a:endParaRPr lang="en-US" dirty="0"/>
          </a:p>
        </p:txBody>
      </p:sp>
      <p:pic>
        <p:nvPicPr>
          <p:cNvPr id="4" name="Content Placeholder 3" descr="MKGandhi.jpg"/>
          <p:cNvPicPr>
            <a:picLocks noGrp="1" noChangeAspect="1"/>
          </p:cNvPicPr>
          <p:nvPr>
            <p:ph idx="1"/>
          </p:nvPr>
        </p:nvPicPr>
        <p:blipFill>
          <a:blip r:embed="rId2"/>
          <a:srcRect l="-47678" r="-47678"/>
          <a:stretch>
            <a:fillRect/>
          </a:stretch>
        </p:blip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Gandhi’s Principles</a:t>
            </a:r>
            <a:endParaRPr lang="en-US" dirty="0"/>
          </a:p>
        </p:txBody>
      </p:sp>
      <p:sp>
        <p:nvSpPr>
          <p:cNvPr id="3" name="Content Placeholder 2"/>
          <p:cNvSpPr>
            <a:spLocks noGrp="1"/>
          </p:cNvSpPr>
          <p:nvPr>
            <p:ph idx="1"/>
          </p:nvPr>
        </p:nvSpPr>
        <p:spPr/>
        <p:txBody>
          <a:bodyPr/>
          <a:lstStyle/>
          <a:p>
            <a:r>
              <a:rPr lang="en-US" dirty="0" smtClean="0"/>
              <a:t>Noncooperation and civil disobedience (</a:t>
            </a:r>
            <a:r>
              <a:rPr lang="en-US" dirty="0" err="1" smtClean="0"/>
              <a:t>satyagraha</a:t>
            </a:r>
            <a:r>
              <a:rPr lang="en-US" dirty="0" smtClean="0"/>
              <a:t>) </a:t>
            </a:r>
          </a:p>
          <a:p>
            <a:r>
              <a:rPr lang="en-US" dirty="0" smtClean="0"/>
              <a:t>Nonviolence (ahimsa) and nonresistance </a:t>
            </a:r>
          </a:p>
          <a:p>
            <a:r>
              <a:rPr lang="en-US" dirty="0" smtClean="0"/>
              <a:t>Self rule/Indian home rule (</a:t>
            </a:r>
            <a:r>
              <a:rPr lang="en-US" dirty="0" err="1" smtClean="0"/>
              <a:t>swaraj</a:t>
            </a:r>
            <a:r>
              <a:rPr lang="en-US" dirty="0" smtClean="0"/>
              <a:t>)</a:t>
            </a:r>
          </a:p>
          <a:p>
            <a:endParaRPr lang="en-US" dirty="0" smtClean="0"/>
          </a:p>
          <a:p>
            <a:r>
              <a:rPr lang="en-US" dirty="0" smtClean="0"/>
              <a:t>What are some other examples from history? Non-examples? With a partner, come up with one example and one non-example.  </a:t>
            </a:r>
          </a:p>
          <a:p>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Step 1: Read the title, author, and intro. </a:t>
            </a:r>
          </a:p>
          <a:p>
            <a:r>
              <a:rPr lang="en-US" dirty="0" smtClean="0"/>
              <a:t>Step 2: Read the questions, especially the long answer question!</a:t>
            </a:r>
          </a:p>
          <a:p>
            <a:r>
              <a:rPr lang="en-US" dirty="0" smtClean="0"/>
              <a:t>Step 3: Highlight or underline:</a:t>
            </a:r>
          </a:p>
          <a:p>
            <a:pPr lvl="1"/>
            <a:r>
              <a:rPr lang="en-US" dirty="0" smtClean="0"/>
              <a:t>Main ideas </a:t>
            </a:r>
          </a:p>
          <a:p>
            <a:pPr lvl="1"/>
            <a:r>
              <a:rPr lang="en-US" dirty="0" smtClean="0"/>
              <a:t>Answers to the questions </a:t>
            </a:r>
          </a:p>
          <a:p>
            <a:r>
              <a:rPr lang="en-US" dirty="0" smtClean="0"/>
              <a:t>Carefully re-read the sections of the text when you answer the questions!</a:t>
            </a:r>
          </a:p>
          <a:p>
            <a:endParaRPr lang="en-US" dirty="0"/>
          </a:p>
        </p:txBody>
      </p:sp>
      <p:sp>
        <p:nvSpPr>
          <p:cNvPr id="3" name="Title 2"/>
          <p:cNvSpPr>
            <a:spLocks noGrp="1"/>
          </p:cNvSpPr>
          <p:nvPr>
            <p:ph type="title"/>
          </p:nvPr>
        </p:nvSpPr>
        <p:spPr/>
        <p:txBody>
          <a:bodyPr>
            <a:normAutofit fontScale="90000"/>
          </a:bodyPr>
          <a:lstStyle/>
          <a:p>
            <a:r>
              <a:rPr lang="en-US" dirty="0" smtClean="0"/>
              <a:t>Primary source analysis practice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Gandhi Primary Source</a:t>
            </a:r>
            <a:endParaRPr lang="en-US" dirty="0"/>
          </a:p>
        </p:txBody>
      </p:sp>
      <p:sp>
        <p:nvSpPr>
          <p:cNvPr id="3" name="Content Placeholder 2"/>
          <p:cNvSpPr>
            <a:spLocks noGrp="1"/>
          </p:cNvSpPr>
          <p:nvPr>
            <p:ph idx="1"/>
          </p:nvPr>
        </p:nvSpPr>
        <p:spPr/>
        <p:txBody>
          <a:bodyPr/>
          <a:lstStyle/>
          <a:p>
            <a:r>
              <a:rPr lang="en-US" dirty="0" smtClean="0"/>
              <a:t>As you read, answer the following questions on the back of your sheet:</a:t>
            </a:r>
          </a:p>
          <a:p>
            <a:r>
              <a:rPr lang="en-US" dirty="0" smtClean="0"/>
              <a:t>1. What was Gandhi’s passive resistance?</a:t>
            </a:r>
          </a:p>
          <a:p>
            <a:r>
              <a:rPr lang="en-US" dirty="0" smtClean="0"/>
              <a:t>2. Why does he say that this kind of passive resistance is the best method for securing rights?</a:t>
            </a:r>
          </a:p>
          <a:p>
            <a:r>
              <a:rPr lang="en-US" dirty="0" smtClean="0"/>
              <a:t>3. What does Gandhi say about obeying unjust laws?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Gandhi Socratic Seminar</a:t>
            </a:r>
            <a:endParaRPr lang="en-US" dirty="0"/>
          </a:p>
        </p:txBody>
      </p:sp>
      <p:sp>
        <p:nvSpPr>
          <p:cNvPr id="3" name="Content Placeholder 2"/>
          <p:cNvSpPr>
            <a:spLocks noGrp="1"/>
          </p:cNvSpPr>
          <p:nvPr>
            <p:ph idx="1"/>
          </p:nvPr>
        </p:nvSpPr>
        <p:spPr/>
        <p:txBody>
          <a:bodyPr/>
          <a:lstStyle/>
          <a:p>
            <a:r>
              <a:rPr lang="en-US" dirty="0" smtClean="0"/>
              <a:t>Group 1: Was Gandhi successful in his civil disobedience campaign? Did he follow the principles he outlined in his </a:t>
            </a:r>
            <a:r>
              <a:rPr lang="en-US" i="1" dirty="0" smtClean="0"/>
              <a:t>Indian Home Rule </a:t>
            </a:r>
            <a:r>
              <a:rPr lang="en-US" dirty="0" smtClean="0"/>
              <a:t>writings? </a:t>
            </a:r>
          </a:p>
          <a:p>
            <a:r>
              <a:rPr lang="en-US" dirty="0" smtClean="0"/>
              <a:t>Group 2: Do Gandhi’s ideas have any relevance today? </a:t>
            </a:r>
          </a:p>
          <a:p>
            <a:r>
              <a:rPr lang="en-US" dirty="0" smtClean="0"/>
              <a:t>Group 3: Open. Your questions!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Decolonization</a:t>
            </a:r>
            <a:endParaRPr lang="en-US" dirty="0"/>
          </a:p>
        </p:txBody>
      </p:sp>
      <p:sp>
        <p:nvSpPr>
          <p:cNvPr id="3" name="Content Placeholder 2"/>
          <p:cNvSpPr>
            <a:spLocks noGrp="1"/>
          </p:cNvSpPr>
          <p:nvPr>
            <p:ph idx="1"/>
          </p:nvPr>
        </p:nvSpPr>
        <p:spPr/>
        <p:txBody>
          <a:bodyPr/>
          <a:lstStyle/>
          <a:p>
            <a:r>
              <a:rPr lang="en-US" dirty="0" smtClean="0"/>
              <a:t>1. What was the legacy of colonial rule and imperialism in African nations and how did this history influence the struggle for independence and the success of independent governments in these nations following World War II? </a:t>
            </a:r>
          </a:p>
          <a:p>
            <a:r>
              <a:rPr lang="en-US" dirty="0" smtClean="0"/>
              <a:t>2. How did independence lead to long-term ramifications on government and society in these countries long after the decolonization era? How are these countries still living with the consequences of this period?</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Decolonization Case Studies </a:t>
            </a:r>
            <a:endParaRPr lang="en-US" dirty="0"/>
          </a:p>
        </p:txBody>
      </p:sp>
      <p:sp>
        <p:nvSpPr>
          <p:cNvPr id="3" name="Content Placeholder 2"/>
          <p:cNvSpPr>
            <a:spLocks noGrp="1"/>
          </p:cNvSpPr>
          <p:nvPr>
            <p:ph idx="1"/>
          </p:nvPr>
        </p:nvSpPr>
        <p:spPr/>
        <p:txBody>
          <a:bodyPr/>
          <a:lstStyle/>
          <a:p>
            <a:r>
              <a:rPr lang="en-US" dirty="0" smtClean="0"/>
              <a:t>Kenya: Hunter, Megan, </a:t>
            </a:r>
            <a:r>
              <a:rPr lang="en-US" dirty="0" err="1" smtClean="0"/>
              <a:t>Kenna</a:t>
            </a:r>
            <a:r>
              <a:rPr lang="en-US" dirty="0" smtClean="0"/>
              <a:t>, Leah, Karl </a:t>
            </a:r>
          </a:p>
          <a:p>
            <a:r>
              <a:rPr lang="en-US" dirty="0" smtClean="0"/>
              <a:t>Ghana: Shawn, Kelsey, Holly, Matt, Julia </a:t>
            </a:r>
          </a:p>
          <a:p>
            <a:r>
              <a:rPr lang="en-US" dirty="0" smtClean="0"/>
              <a:t>Rwanda: Sean, Molly, Brennan, Jeremy, Stephanie</a:t>
            </a:r>
          </a:p>
          <a:p>
            <a:r>
              <a:rPr lang="en-US" dirty="0" smtClean="0"/>
              <a:t>Nigeria: Sami, Thomas, Elias, Paige, Britta </a:t>
            </a:r>
          </a:p>
          <a:p>
            <a:r>
              <a:rPr lang="en-US" dirty="0" smtClean="0"/>
              <a:t>Democratic Republic of the Congo (DRC): Mike, Sara, Cassie, Alex, Brittany, Evan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a:t>
            </a:r>
            <a:r>
              <a:rPr lang="en-US" dirty="0" smtClean="0"/>
              <a:t>44</a:t>
            </a:r>
            <a:endParaRPr lang="en-US" dirty="0"/>
          </a:p>
        </p:txBody>
      </p:sp>
      <p:sp>
        <p:nvSpPr>
          <p:cNvPr id="3" name="Content Placeholder 2"/>
          <p:cNvSpPr>
            <a:spLocks noGrp="1"/>
          </p:cNvSpPr>
          <p:nvPr>
            <p:ph idx="1"/>
          </p:nvPr>
        </p:nvSpPr>
        <p:spPr/>
        <p:txBody>
          <a:bodyPr/>
          <a:lstStyle/>
          <a:p>
            <a:r>
              <a:rPr lang="en-US" dirty="0" smtClean="0"/>
              <a:t>List one similarity and one </a:t>
            </a:r>
            <a:r>
              <a:rPr lang="en-US" dirty="0" smtClean="0"/>
              <a:t>difference between the struggle for independence in your African case study country and the struggle for independence in India/Pakistan.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Presentations</a:t>
            </a:r>
            <a:endParaRPr lang="en-US" dirty="0"/>
          </a:p>
        </p:txBody>
      </p:sp>
      <p:sp>
        <p:nvSpPr>
          <p:cNvPr id="3" name="Content Placeholder 2"/>
          <p:cNvSpPr>
            <a:spLocks noGrp="1"/>
          </p:cNvSpPr>
          <p:nvPr>
            <p:ph idx="1"/>
          </p:nvPr>
        </p:nvSpPr>
        <p:spPr/>
        <p:txBody>
          <a:bodyPr/>
          <a:lstStyle/>
          <a:p>
            <a:r>
              <a:rPr lang="en-US" dirty="0" smtClean="0"/>
              <a:t>1. Groups list on the board the information from their charts. Make sure to include: </a:t>
            </a:r>
          </a:p>
          <a:p>
            <a:pPr lvl="1"/>
            <a:r>
              <a:rPr lang="en-US" dirty="0" smtClean="0"/>
              <a:t>Your </a:t>
            </a:r>
            <a:r>
              <a:rPr lang="en-US" dirty="0" smtClean="0"/>
              <a:t>country’s former colonial master </a:t>
            </a:r>
            <a:endParaRPr lang="en-US" dirty="0" smtClean="0"/>
          </a:p>
          <a:p>
            <a:pPr lvl="1"/>
            <a:r>
              <a:rPr lang="en-US" dirty="0" smtClean="0"/>
              <a:t>When </a:t>
            </a:r>
            <a:r>
              <a:rPr lang="en-US" dirty="0" smtClean="0"/>
              <a:t>and how the country gained independence </a:t>
            </a:r>
          </a:p>
          <a:p>
            <a:pPr lvl="2"/>
            <a:r>
              <a:rPr lang="en-US" dirty="0" smtClean="0"/>
              <a:t>War, nonviolence, diplomacy, etc.</a:t>
            </a:r>
            <a:r>
              <a:rPr lang="en-US" dirty="0" smtClean="0"/>
              <a:t> </a:t>
            </a:r>
          </a:p>
          <a:p>
            <a:pPr lvl="1"/>
            <a:r>
              <a:rPr lang="en-US" dirty="0" smtClean="0"/>
              <a:t>Major leaders </a:t>
            </a:r>
          </a:p>
          <a:p>
            <a:r>
              <a:rPr lang="en-US" dirty="0" smtClean="0"/>
              <a:t>Present your writing and discuss one of the Essential Questions with the class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normAutofit/>
          </a:bodyPr>
          <a:lstStyle/>
          <a:p>
            <a:pPr lvl="2">
              <a:buNone/>
            </a:pPr>
            <a:endParaRPr lang="en-US" dirty="0" smtClean="0"/>
          </a:p>
          <a:p>
            <a:r>
              <a:rPr lang="en-US" dirty="0" smtClean="0"/>
              <a:t>What are some common themes in the struggle for independence in all of these African countries? </a:t>
            </a:r>
          </a:p>
          <a:p>
            <a:r>
              <a:rPr lang="en-US" dirty="0" smtClean="0"/>
              <a:t>What </a:t>
            </a:r>
            <a:r>
              <a:rPr lang="en-US" dirty="0" smtClean="0"/>
              <a:t>are some common</a:t>
            </a:r>
            <a:r>
              <a:rPr lang="en-US" dirty="0" smtClean="0"/>
              <a:t> </a:t>
            </a:r>
            <a:r>
              <a:rPr lang="en-US" dirty="0" smtClean="0"/>
              <a:t>challenges/problems these African nations faced after independence? </a:t>
            </a:r>
          </a:p>
          <a:p>
            <a:r>
              <a:rPr lang="en-US" dirty="0" smtClean="0"/>
              <a:t>How did these countries’ colonial pasts influence </a:t>
            </a:r>
            <a:r>
              <a:rPr lang="en-US" dirty="0" smtClean="0"/>
              <a:t>their struggle for </a:t>
            </a:r>
            <a:r>
              <a:rPr lang="en-US" dirty="0" smtClean="0"/>
              <a:t>independence? </a:t>
            </a:r>
            <a:endParaRPr lang="en-US" dirty="0" smtClean="0"/>
          </a:p>
          <a:p>
            <a:r>
              <a:rPr lang="en-US" dirty="0" smtClean="0"/>
              <a:t>How did </a:t>
            </a:r>
            <a:r>
              <a:rPr lang="en-US" dirty="0" smtClean="0"/>
              <a:t>their struggle for independence </a:t>
            </a:r>
            <a:r>
              <a:rPr lang="en-US" dirty="0" smtClean="0"/>
              <a:t>influence </a:t>
            </a:r>
            <a:r>
              <a:rPr lang="en-US" dirty="0" smtClean="0"/>
              <a:t>their success in </a:t>
            </a:r>
            <a:r>
              <a:rPr lang="en-US" dirty="0" smtClean="0"/>
              <a:t>forming</a:t>
            </a:r>
            <a:r>
              <a:rPr lang="en-US" dirty="0" smtClean="0"/>
              <a:t> </a:t>
            </a:r>
            <a:r>
              <a:rPr lang="en-US" dirty="0" smtClean="0"/>
              <a:t>independent governments?</a:t>
            </a:r>
          </a:p>
          <a:p>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Make a prediction: What do you think happens to colonies in Africa, Asia, and the Middle East after World War II? </a:t>
            </a:r>
          </a:p>
          <a:p>
            <a:r>
              <a:rPr lang="en-US" dirty="0" smtClean="0"/>
              <a:t>Our first topic in the decolonization unit is India. </a:t>
            </a:r>
          </a:p>
          <a:p>
            <a:r>
              <a:rPr lang="en-US" dirty="0" smtClean="0"/>
              <a:t>What do you already know about India, Hinduism, and Gandhi? </a:t>
            </a:r>
            <a:endParaRPr lang="en-US" dirty="0"/>
          </a:p>
        </p:txBody>
      </p:sp>
      <p:sp>
        <p:nvSpPr>
          <p:cNvPr id="3" name="Title 2"/>
          <p:cNvSpPr>
            <a:spLocks noGrp="1"/>
          </p:cNvSpPr>
          <p:nvPr>
            <p:ph type="title"/>
          </p:nvPr>
        </p:nvSpPr>
        <p:spPr/>
        <p:txBody>
          <a:bodyPr/>
          <a:lstStyle/>
          <a:p>
            <a:r>
              <a:rPr lang="en-US" dirty="0" smtClean="0"/>
              <a:t>Journal #42</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a:t>
            </a:r>
            <a:r>
              <a:rPr lang="en-US" dirty="0" smtClean="0"/>
              <a:t>45</a:t>
            </a:r>
            <a:endParaRPr lang="en-US" dirty="0"/>
          </a:p>
        </p:txBody>
      </p:sp>
      <p:sp>
        <p:nvSpPr>
          <p:cNvPr id="3" name="Content Placeholder 2"/>
          <p:cNvSpPr>
            <a:spLocks noGrp="1"/>
          </p:cNvSpPr>
          <p:nvPr>
            <p:ph idx="1"/>
          </p:nvPr>
        </p:nvSpPr>
        <p:spPr/>
        <p:txBody>
          <a:bodyPr/>
          <a:lstStyle/>
          <a:p>
            <a:r>
              <a:rPr lang="en-US" dirty="0" smtClean="0"/>
              <a:t>Compare Israel’s problems after independence to the problems faced by India,</a:t>
            </a:r>
            <a:r>
              <a:rPr lang="en-US" dirty="0" smtClean="0"/>
              <a:t> Pakistan, </a:t>
            </a:r>
            <a:r>
              <a:rPr lang="en-US" dirty="0" smtClean="0"/>
              <a:t>or </a:t>
            </a:r>
            <a:r>
              <a:rPr lang="en-US" dirty="0" smtClean="0"/>
              <a:t>African nations</a:t>
            </a:r>
            <a:r>
              <a:rPr lang="en-US" dirty="0" smtClean="0"/>
              <a:t>. </a:t>
            </a:r>
            <a:endParaRPr lang="en-US" dirty="0" smtClean="0"/>
          </a:p>
          <a:p>
            <a:r>
              <a:rPr lang="en-US" dirty="0" smtClean="0"/>
              <a:t>List one similarity. </a:t>
            </a:r>
          </a:p>
          <a:p>
            <a:r>
              <a:rPr lang="en-US" dirty="0" smtClean="0"/>
              <a:t>List one difference.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Conflicts in the Middle East </a:t>
            </a:r>
            <a:endParaRPr lang="en-US" dirty="0"/>
          </a:p>
        </p:txBody>
      </p:sp>
      <p:pic>
        <p:nvPicPr>
          <p:cNvPr id="6" name="Content Placeholder 5" descr="Israel_map.jpg"/>
          <p:cNvPicPr>
            <a:picLocks noGrp="1" noChangeAspect="1"/>
          </p:cNvPicPr>
          <p:nvPr>
            <p:ph idx="1"/>
          </p:nvPr>
        </p:nvPicPr>
        <p:blipFill>
          <a:blip r:embed="rId2"/>
          <a:srcRect l="-125423" r="-125423"/>
          <a:stretch>
            <a:fillRect/>
          </a:stretch>
        </p:blipFill>
        <p:spPr>
          <a:xfrm>
            <a:off x="-1424721" y="1779293"/>
            <a:ext cx="7824787" cy="4848402"/>
          </a:xfrm>
        </p:spPr>
      </p:pic>
      <p:pic>
        <p:nvPicPr>
          <p:cNvPr id="4" name="Picture 3" descr="West_Bank_&amp;_Gaza_Map_2007_(Settlements).png"/>
          <p:cNvPicPr>
            <a:picLocks noChangeAspect="1"/>
          </p:cNvPicPr>
          <p:nvPr/>
        </p:nvPicPr>
        <p:blipFill>
          <a:blip r:embed="rId3"/>
          <a:stretch>
            <a:fillRect/>
          </a:stretch>
        </p:blipFill>
        <p:spPr>
          <a:xfrm>
            <a:off x="4509566" y="1993327"/>
            <a:ext cx="3390606" cy="421652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to the conflict</a:t>
            </a:r>
            <a:endParaRPr lang="en-US" dirty="0"/>
          </a:p>
        </p:txBody>
      </p:sp>
      <p:sp>
        <p:nvSpPr>
          <p:cNvPr id="3" name="Content Placeholder 2"/>
          <p:cNvSpPr>
            <a:spLocks noGrp="1"/>
          </p:cNvSpPr>
          <p:nvPr>
            <p:ph idx="1"/>
          </p:nvPr>
        </p:nvSpPr>
        <p:spPr/>
        <p:txBody>
          <a:bodyPr/>
          <a:lstStyle/>
          <a:p>
            <a:r>
              <a:rPr lang="en-US" dirty="0" smtClean="0"/>
              <a:t>Creation of Israel as an independent state led to many conflicts in the Middle East following World War II </a:t>
            </a:r>
          </a:p>
          <a:p>
            <a:r>
              <a:rPr lang="en-US" dirty="0" smtClean="0"/>
              <a:t>Israeli (Jewish) and Arab/Palestinian (primarily Muslim) claims to the land go back thousands of years </a:t>
            </a:r>
          </a:p>
          <a:p>
            <a:r>
              <a:rPr lang="en-US" dirty="0" smtClean="0"/>
              <a:t>1948: UN created the new nation of Israel from British-controlled Palestine </a:t>
            </a:r>
          </a:p>
          <a:p>
            <a:pPr lvl="1"/>
            <a:r>
              <a:rPr lang="en-US" dirty="0" smtClean="0"/>
              <a:t>Why? What effect did World War II have on this?</a:t>
            </a:r>
            <a:r>
              <a:rPr lang="en-US" dirty="0" smtClean="0"/>
              <a:t> </a:t>
            </a:r>
          </a:p>
          <a:p>
            <a:pPr lvl="1"/>
            <a:r>
              <a:rPr lang="en-US" dirty="0" smtClean="0"/>
              <a:t>Palestinians called it “al-</a:t>
            </a:r>
            <a:r>
              <a:rPr lang="en-US" dirty="0" err="1" smtClean="0"/>
              <a:t>Nakba</a:t>
            </a:r>
            <a:r>
              <a:rPr lang="en-US" dirty="0" smtClean="0"/>
              <a:t>” (a catastrophe)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to the conflict </a:t>
            </a:r>
            <a:endParaRPr lang="en-US" dirty="0"/>
          </a:p>
        </p:txBody>
      </p:sp>
      <p:sp>
        <p:nvSpPr>
          <p:cNvPr id="3" name="Content Placeholder 2"/>
          <p:cNvSpPr>
            <a:spLocks noGrp="1"/>
          </p:cNvSpPr>
          <p:nvPr>
            <p:ph idx="1"/>
          </p:nvPr>
        </p:nvSpPr>
        <p:spPr/>
        <p:txBody>
          <a:bodyPr>
            <a:normAutofit/>
          </a:bodyPr>
          <a:lstStyle/>
          <a:p>
            <a:r>
              <a:rPr lang="en-US" dirty="0" smtClean="0"/>
              <a:t>This angered the Palestinians, who were removed from their lands, and several surrounding Arab states</a:t>
            </a:r>
            <a:r>
              <a:rPr lang="en-US" dirty="0" smtClean="0"/>
              <a:t>.</a:t>
            </a:r>
          </a:p>
          <a:p>
            <a:r>
              <a:rPr lang="en-US" dirty="0" smtClean="0"/>
              <a:t>Today there are 4 million Palestinian refugees </a:t>
            </a:r>
          </a:p>
          <a:p>
            <a:r>
              <a:rPr lang="en-US" dirty="0" smtClean="0"/>
              <a:t>Thousands of Israeli settlers now live in the West Bank and Gaza Strip </a:t>
            </a:r>
          </a:p>
          <a:p>
            <a:r>
              <a:rPr lang="en-US" dirty="0" smtClean="0"/>
              <a:t>Israel has full control of Jerusalem; Palestinians want East Jerusalem </a:t>
            </a:r>
          </a:p>
          <a:p>
            <a:r>
              <a:rPr lang="en-US" dirty="0" smtClean="0"/>
              <a:t>Many Palestinians do not recognize Israel's right to exist. </a:t>
            </a: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Conflicts</a:t>
            </a:r>
            <a:endParaRPr lang="en-US" dirty="0"/>
          </a:p>
        </p:txBody>
      </p:sp>
      <p:sp>
        <p:nvSpPr>
          <p:cNvPr id="3" name="Content Placeholder 2"/>
          <p:cNvSpPr>
            <a:spLocks noGrp="1"/>
          </p:cNvSpPr>
          <p:nvPr>
            <p:ph idx="1"/>
          </p:nvPr>
        </p:nvSpPr>
        <p:spPr/>
        <p:txBody>
          <a:bodyPr>
            <a:normAutofit/>
          </a:bodyPr>
          <a:lstStyle/>
          <a:p>
            <a:r>
              <a:rPr lang="en-US" dirty="0" smtClean="0"/>
              <a:t>Arab countries attacked one day after Israel’s independence (no partition) </a:t>
            </a:r>
          </a:p>
          <a:p>
            <a:r>
              <a:rPr lang="en-US" dirty="0" smtClean="0"/>
              <a:t>1967: Israel gained more land after the Six Day War </a:t>
            </a:r>
          </a:p>
          <a:p>
            <a:r>
              <a:rPr lang="en-US" dirty="0" smtClean="0"/>
              <a:t>1960s and 70s: Rise of the PLO </a:t>
            </a:r>
          </a:p>
          <a:p>
            <a:r>
              <a:rPr lang="en-US" dirty="0" smtClean="0"/>
              <a:t>Intifada: Palestinian “Uprising”</a:t>
            </a:r>
          </a:p>
          <a:p>
            <a:pPr lvl="1"/>
            <a:r>
              <a:rPr lang="en-US" dirty="0" smtClean="0"/>
              <a:t>Started with civil disobedience </a:t>
            </a:r>
          </a:p>
          <a:p>
            <a:pPr lvl="1"/>
            <a:r>
              <a:rPr lang="en-US" dirty="0" smtClean="0"/>
              <a:t>Now, suicide bombers </a:t>
            </a:r>
          </a:p>
          <a:p>
            <a:r>
              <a:rPr lang="en-US" dirty="0" smtClean="0"/>
              <a:t>Creation of groups like Hezbollah and Hamas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Peace Efforts </a:t>
            </a:r>
            <a:endParaRPr lang="en-US" dirty="0"/>
          </a:p>
        </p:txBody>
      </p:sp>
      <p:sp>
        <p:nvSpPr>
          <p:cNvPr id="3" name="Content Placeholder 2"/>
          <p:cNvSpPr>
            <a:spLocks noGrp="1"/>
          </p:cNvSpPr>
          <p:nvPr>
            <p:ph idx="1"/>
          </p:nvPr>
        </p:nvSpPr>
        <p:spPr/>
        <p:txBody>
          <a:bodyPr/>
          <a:lstStyle/>
          <a:p>
            <a:r>
              <a:rPr lang="en-US" dirty="0" smtClean="0"/>
              <a:t>Camp David Accords </a:t>
            </a:r>
          </a:p>
          <a:p>
            <a:r>
              <a:rPr lang="en-US" dirty="0" smtClean="0"/>
              <a:t>Oslo Peace </a:t>
            </a:r>
            <a:r>
              <a:rPr lang="en-US" dirty="0" smtClean="0"/>
              <a:t>Accords</a:t>
            </a:r>
          </a:p>
          <a:p>
            <a:r>
              <a:rPr lang="en-US" dirty="0" smtClean="0"/>
              <a:t>Road Map to </a:t>
            </a:r>
            <a:r>
              <a:rPr lang="en-US" dirty="0" smtClean="0"/>
              <a:t>Peace</a:t>
            </a:r>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Promises </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r>
              <a:rPr lang="en-US" dirty="0" smtClean="0"/>
              <a:t>Before you watch the film, write down a question you have about this topic. </a:t>
            </a:r>
          </a:p>
          <a:p>
            <a:pPr>
              <a:buNone/>
            </a:pPr>
            <a:r>
              <a:rPr lang="en-US" dirty="0" smtClean="0"/>
              <a:t>As you watch the film, answer these questions: </a:t>
            </a:r>
          </a:p>
          <a:p>
            <a:r>
              <a:rPr lang="en-US" dirty="0" smtClean="0"/>
              <a:t>Why do these children believe what they believe about their right to the land?</a:t>
            </a:r>
          </a:p>
          <a:p>
            <a:r>
              <a:rPr lang="en-US" dirty="0" smtClean="0"/>
              <a:t>What have these children gone through that shape their view of the other side? </a:t>
            </a:r>
          </a:p>
          <a:p>
            <a:r>
              <a:rPr lang="en-US" dirty="0" smtClean="0"/>
              <a:t>What happens when they </a:t>
            </a:r>
            <a:r>
              <a:rPr lang="en-US" smtClean="0"/>
              <a:t>meet?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#46</a:t>
            </a:r>
            <a:endParaRPr lang="en-US" dirty="0"/>
          </a:p>
        </p:txBody>
      </p:sp>
      <p:sp>
        <p:nvSpPr>
          <p:cNvPr id="3" name="Content Placeholder 2"/>
          <p:cNvSpPr>
            <a:spLocks noGrp="1"/>
          </p:cNvSpPr>
          <p:nvPr>
            <p:ph idx="1"/>
          </p:nvPr>
        </p:nvSpPr>
        <p:spPr/>
        <p:txBody>
          <a:bodyPr/>
          <a:lstStyle/>
          <a:p>
            <a:r>
              <a:rPr lang="en-US" dirty="0" smtClean="0"/>
              <a:t>In the Arab-Israeli conflict, which </a:t>
            </a:r>
            <a:r>
              <a:rPr lang="en-US" dirty="0" smtClean="0"/>
              <a:t>of the two sides do you believe has the more </a:t>
            </a:r>
            <a:r>
              <a:rPr lang="en-US" dirty="0" smtClean="0"/>
              <a:t>valid (better) claim to the land? </a:t>
            </a:r>
            <a:r>
              <a:rPr lang="en-US" dirty="0" smtClean="0"/>
              <a:t>Why?</a:t>
            </a:r>
            <a:endParaRPr lang="en-US" dirty="0" smtClean="0"/>
          </a:p>
          <a:p>
            <a:r>
              <a:rPr lang="en-US" dirty="0" smtClean="0"/>
              <a:t>Do you think a compromise can be reached? If so, what might a solution look </a:t>
            </a:r>
            <a:r>
              <a:rPr lang="en-US" dirty="0" smtClean="0"/>
              <a:t>like to bring peace to this region</a:t>
            </a:r>
            <a:r>
              <a:rPr lang="en-US" dirty="0" smtClean="0"/>
              <a:t>?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Afghanistan Timeline</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1979-1989: Soviet Union tries to keep Communist government in power  </a:t>
            </a:r>
          </a:p>
          <a:p>
            <a:r>
              <a:rPr lang="en-US" dirty="0" smtClean="0"/>
              <a:t>1980-1989: </a:t>
            </a:r>
            <a:r>
              <a:rPr lang="en-US" dirty="0" err="1" smtClean="0"/>
              <a:t>Mujahideen</a:t>
            </a:r>
            <a:r>
              <a:rPr lang="en-US" dirty="0" smtClean="0"/>
              <a:t> fight back, defeating the USSR </a:t>
            </a:r>
          </a:p>
          <a:p>
            <a:r>
              <a:rPr lang="en-US" dirty="0" smtClean="0"/>
              <a:t>1992-1996: Civil war </a:t>
            </a:r>
          </a:p>
          <a:p>
            <a:r>
              <a:rPr lang="en-US" dirty="0" smtClean="0"/>
              <a:t>1996: Taliban takes control of Kabul (the capital) and most of the country </a:t>
            </a:r>
          </a:p>
          <a:p>
            <a:r>
              <a:rPr lang="en-US" dirty="0" smtClean="0"/>
              <a:t>2001: US and Northern Alliance remove Taliban from power; war in Afghanistan begins </a:t>
            </a:r>
          </a:p>
          <a:p>
            <a:r>
              <a:rPr lang="en-US" dirty="0" smtClean="0"/>
              <a:t>2004: </a:t>
            </a:r>
            <a:r>
              <a:rPr lang="en-US" dirty="0" err="1" smtClean="0"/>
              <a:t>Hamid</a:t>
            </a:r>
            <a:r>
              <a:rPr lang="en-US" dirty="0" smtClean="0"/>
              <a:t> </a:t>
            </a:r>
            <a:r>
              <a:rPr lang="en-US" dirty="0" err="1" smtClean="0"/>
              <a:t>Karzai</a:t>
            </a:r>
            <a:r>
              <a:rPr lang="en-US" dirty="0" smtClean="0"/>
              <a:t> voted president of Afghanistan; Taliban insurgency (terrorism)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Veiling</a:t>
            </a:r>
            <a:endParaRPr lang="en-US" dirty="0"/>
          </a:p>
        </p:txBody>
      </p:sp>
      <p:pic>
        <p:nvPicPr>
          <p:cNvPr id="4" name="Content Placeholder 3" descr="islamveiling.jpg"/>
          <p:cNvPicPr>
            <a:picLocks noGrp="1" noChangeAspect="1"/>
          </p:cNvPicPr>
          <p:nvPr>
            <p:ph idx="1"/>
          </p:nvPr>
        </p:nvPicPr>
        <p:blipFill>
          <a:blip r:embed="rId2"/>
          <a:srcRect l="-33833" r="-33833"/>
          <a:stretch>
            <a:fillRect/>
          </a:stretch>
        </p:blipFill>
        <p:spPr/>
      </p:pic>
      <p:sp>
        <p:nvSpPr>
          <p:cNvPr id="5" name="TextBox 4"/>
          <p:cNvSpPr txBox="1"/>
          <p:nvPr/>
        </p:nvSpPr>
        <p:spPr>
          <a:xfrm>
            <a:off x="658813" y="2599210"/>
            <a:ext cx="2648827" cy="3139321"/>
          </a:xfrm>
          <a:prstGeom prst="rect">
            <a:avLst/>
          </a:prstGeom>
          <a:noFill/>
        </p:spPr>
        <p:txBody>
          <a:bodyPr wrap="square" rtlCol="0">
            <a:spAutoFit/>
          </a:bodyPr>
          <a:lstStyle/>
          <a:p>
            <a:r>
              <a:rPr lang="en-US" dirty="0" smtClean="0"/>
              <a:t>Religious fundamentalism: </a:t>
            </a:r>
          </a:p>
          <a:p>
            <a:endParaRPr lang="en-US" dirty="0" smtClean="0"/>
          </a:p>
          <a:p>
            <a:r>
              <a:rPr lang="en-US" dirty="0" smtClean="0"/>
              <a:t>-Strict interpretation of a religion (in Islam, the Qur’an) </a:t>
            </a:r>
          </a:p>
          <a:p>
            <a:endParaRPr lang="en-US" dirty="0" smtClean="0"/>
          </a:p>
          <a:p>
            <a:r>
              <a:rPr lang="en-US" dirty="0" smtClean="0"/>
              <a:t>-</a:t>
            </a:r>
            <a:r>
              <a:rPr lang="en-US" dirty="0" smtClean="0"/>
              <a:t>View that your own type of religion has all of the truth </a:t>
            </a:r>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Decolonization </a:t>
            </a:r>
            <a:endParaRPr lang="en-US" dirty="0"/>
          </a:p>
        </p:txBody>
      </p:sp>
      <p:sp>
        <p:nvSpPr>
          <p:cNvPr id="3" name="Content Placeholder 2"/>
          <p:cNvSpPr>
            <a:spLocks noGrp="1"/>
          </p:cNvSpPr>
          <p:nvPr>
            <p:ph idx="1"/>
          </p:nvPr>
        </p:nvSpPr>
        <p:spPr/>
        <p:txBody>
          <a:bodyPr/>
          <a:lstStyle/>
          <a:p>
            <a:r>
              <a:rPr lang="en-US" dirty="0" smtClean="0"/>
              <a:t>The process of colonies becoming independent countries after World War II</a:t>
            </a:r>
          </a:p>
          <a:p>
            <a:r>
              <a:rPr lang="en-US" dirty="0" smtClean="0"/>
              <a:t>Why after World War II? </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Taliban and Human Rights</a:t>
            </a:r>
            <a:endParaRPr lang="en-US" dirty="0"/>
          </a:p>
        </p:txBody>
      </p:sp>
      <p:sp>
        <p:nvSpPr>
          <p:cNvPr id="3" name="Content Placeholder 2"/>
          <p:cNvSpPr>
            <a:spLocks noGrp="1"/>
          </p:cNvSpPr>
          <p:nvPr>
            <p:ph idx="1"/>
          </p:nvPr>
        </p:nvSpPr>
        <p:spPr/>
        <p:txBody>
          <a:bodyPr/>
          <a:lstStyle/>
          <a:p>
            <a:r>
              <a:rPr lang="en-US" dirty="0" smtClean="0"/>
              <a:t>Compare your daily schedule to the Taliban’s rules (girls need to look at both sheets). </a:t>
            </a:r>
          </a:p>
          <a:p>
            <a:r>
              <a:rPr lang="en-US" dirty="0" smtClean="0"/>
              <a:t>Circle all of the “rules” that you violate on a daily basis. </a:t>
            </a:r>
          </a:p>
          <a:p>
            <a:r>
              <a:rPr lang="en-US" dirty="0" smtClean="0"/>
              <a:t>Answer questions 1 and 2.</a:t>
            </a:r>
            <a:r>
              <a:rPr lang="en-US" dirty="0" smtClean="0"/>
              <a:t> </a:t>
            </a:r>
          </a:p>
          <a:p>
            <a:r>
              <a:rPr lang="en-US" dirty="0" smtClean="0"/>
              <a:t>Then, read the list of human rights</a:t>
            </a:r>
            <a:r>
              <a:rPr lang="en-US" dirty="0" smtClean="0"/>
              <a:t>. Circle all of the rights the Taliban violated and answer question 3. </a:t>
            </a: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Beneath the Veil documentary </a:t>
            </a:r>
            <a:endParaRPr lang="en-US" dirty="0"/>
          </a:p>
        </p:txBody>
      </p:sp>
      <p:sp>
        <p:nvSpPr>
          <p:cNvPr id="3" name="Content Placeholder 2"/>
          <p:cNvSpPr>
            <a:spLocks noGrp="1"/>
          </p:cNvSpPr>
          <p:nvPr>
            <p:ph idx="1"/>
          </p:nvPr>
        </p:nvSpPr>
        <p:spPr/>
        <p:txBody>
          <a:bodyPr/>
          <a:lstStyle/>
          <a:p>
            <a:r>
              <a:rPr lang="en-US" dirty="0" smtClean="0"/>
              <a:t>As you watch, answer questions 3 and 4.</a:t>
            </a:r>
            <a:r>
              <a:rPr lang="en-US" dirty="0" smtClean="0"/>
              <a:t> </a:t>
            </a:r>
          </a:p>
          <a:p>
            <a:r>
              <a:rPr lang="en-US" smtClean="0"/>
              <a:t>:25-:31</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a:t>
            </a:r>
            <a:endParaRPr lang="en-US" dirty="0"/>
          </a:p>
        </p:txBody>
      </p:sp>
      <p:sp>
        <p:nvSpPr>
          <p:cNvPr id="3" name="Content Placeholder 2"/>
          <p:cNvSpPr>
            <a:spLocks noGrp="1"/>
          </p:cNvSpPr>
          <p:nvPr>
            <p:ph idx="1"/>
          </p:nvPr>
        </p:nvSpPr>
        <p:spPr/>
        <p:txBody>
          <a:bodyPr/>
          <a:lstStyle/>
          <a:p>
            <a:r>
              <a:rPr lang="en-US" dirty="0" smtClean="0"/>
              <a:t>What was a main takeaway you learned about:</a:t>
            </a:r>
          </a:p>
          <a:p>
            <a:pPr lvl="1"/>
            <a:r>
              <a:rPr lang="en-US" dirty="0" smtClean="0"/>
              <a:t>1. The Israeli-Palestinian conflict </a:t>
            </a:r>
          </a:p>
          <a:p>
            <a:pPr lvl="1"/>
            <a:r>
              <a:rPr lang="en-US" dirty="0" smtClean="0"/>
              <a:t>2. Taliban in Afghanistan </a:t>
            </a:r>
          </a:p>
          <a:p>
            <a:pPr lvl="1"/>
            <a:endParaRPr lang="en-US" dirty="0" smtClean="0"/>
          </a:p>
          <a:p>
            <a:r>
              <a:rPr lang="en-US" dirty="0" smtClean="0"/>
              <a:t>Write one question you still have about either of these topics.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orld_map.jpg"/>
          <p:cNvPicPr>
            <a:picLocks noGrp="1" noChangeAspect="1"/>
          </p:cNvPicPr>
          <p:nvPr>
            <p:ph idx="1"/>
          </p:nvPr>
        </p:nvPicPr>
        <p:blipFill>
          <a:blip r:embed="rId2"/>
          <a:srcRect l="-36808" r="-36808"/>
          <a:stretch>
            <a:fillRect/>
          </a:stretch>
        </p:blipFill>
        <p:spPr>
          <a:xfrm>
            <a:off x="149460" y="990936"/>
            <a:ext cx="8994540" cy="5573206"/>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Large country with many language spoken</a:t>
            </a:r>
          </a:p>
          <a:p>
            <a:r>
              <a:rPr lang="en-US" dirty="0" smtClean="0"/>
              <a:t>Caste system:</a:t>
            </a:r>
          </a:p>
          <a:p>
            <a:pPr lvl="1"/>
            <a:endParaRPr lang="en-US" dirty="0"/>
          </a:p>
        </p:txBody>
      </p:sp>
      <p:sp>
        <p:nvSpPr>
          <p:cNvPr id="3" name="Title 2"/>
          <p:cNvSpPr>
            <a:spLocks noGrp="1"/>
          </p:cNvSpPr>
          <p:nvPr>
            <p:ph type="title"/>
          </p:nvPr>
        </p:nvSpPr>
        <p:spPr/>
        <p:txBody>
          <a:bodyPr/>
          <a:lstStyle/>
          <a:p>
            <a:r>
              <a:rPr lang="en-US" dirty="0" smtClean="0"/>
              <a:t>India Background: Caste system </a:t>
            </a:r>
            <a:endParaRPr lang="en-US" dirty="0"/>
          </a:p>
        </p:txBody>
      </p:sp>
      <p:pic>
        <p:nvPicPr>
          <p:cNvPr id="5" name="Picture 4"/>
          <p:cNvPicPr>
            <a:picLocks noChangeAspect="1"/>
          </p:cNvPicPr>
          <p:nvPr/>
        </p:nvPicPr>
        <p:blipFill>
          <a:blip r:embed="rId2"/>
          <a:stretch>
            <a:fillRect/>
          </a:stretch>
        </p:blipFill>
        <p:spPr>
          <a:xfrm>
            <a:off x="2087572" y="2373437"/>
            <a:ext cx="5957040" cy="424497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Hindu beliefs </a:t>
            </a:r>
            <a:endParaRPr lang="en-US" dirty="0"/>
          </a:p>
        </p:txBody>
      </p:sp>
      <p:sp>
        <p:nvSpPr>
          <p:cNvPr id="3" name="Content Placeholder 2"/>
          <p:cNvSpPr>
            <a:spLocks noGrp="1"/>
          </p:cNvSpPr>
          <p:nvPr>
            <p:ph idx="1"/>
          </p:nvPr>
        </p:nvSpPr>
        <p:spPr/>
        <p:txBody>
          <a:bodyPr/>
          <a:lstStyle/>
          <a:p>
            <a:r>
              <a:rPr lang="en-US" dirty="0" smtClean="0"/>
              <a:t>“Oldest living religion” </a:t>
            </a:r>
          </a:p>
          <a:p>
            <a:pPr lvl="1"/>
            <a:r>
              <a:rPr lang="en-US" dirty="0" smtClean="0"/>
              <a:t>India: 80% Hindu, 14% Muslim </a:t>
            </a:r>
          </a:p>
          <a:p>
            <a:r>
              <a:rPr lang="en-US" dirty="0" smtClean="0"/>
              <a:t>Brahman: Cosmic spirit </a:t>
            </a:r>
          </a:p>
          <a:p>
            <a:r>
              <a:rPr lang="en-US" dirty="0" smtClean="0"/>
              <a:t>Reincarnation/</a:t>
            </a:r>
            <a:r>
              <a:rPr lang="en-US" dirty="0" err="1" smtClean="0"/>
              <a:t>samsara</a:t>
            </a:r>
            <a:r>
              <a:rPr lang="en-US" dirty="0" smtClean="0"/>
              <a:t> </a:t>
            </a:r>
          </a:p>
          <a:p>
            <a:r>
              <a:rPr lang="en-US" dirty="0" smtClean="0"/>
              <a:t>Karma: Actions in this life that affect the next </a:t>
            </a:r>
          </a:p>
          <a:p>
            <a:r>
              <a:rPr lang="en-US" dirty="0" smtClean="0"/>
              <a:t>Dharma: Your duty </a:t>
            </a:r>
          </a:p>
          <a:p>
            <a:r>
              <a:rPr lang="en-US" dirty="0" smtClean="0"/>
              <a:t>Gods: Vishnu, Shiva, Brahma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Imperialism in India </a:t>
            </a:r>
            <a:endParaRPr lang="en-US" dirty="0"/>
          </a:p>
        </p:txBody>
      </p:sp>
      <p:sp>
        <p:nvSpPr>
          <p:cNvPr id="3" name="Content Placeholder 2"/>
          <p:cNvSpPr>
            <a:spLocks noGrp="1"/>
          </p:cNvSpPr>
          <p:nvPr>
            <p:ph idx="1"/>
          </p:nvPr>
        </p:nvSpPr>
        <p:spPr/>
        <p:txBody>
          <a:bodyPr>
            <a:normAutofit/>
          </a:bodyPr>
          <a:lstStyle/>
          <a:p>
            <a:r>
              <a:rPr lang="en-US" dirty="0" smtClean="0"/>
              <a:t>Decline of </a:t>
            </a:r>
            <a:r>
              <a:rPr lang="en-US" dirty="0" err="1" smtClean="0"/>
              <a:t>Mughal</a:t>
            </a:r>
            <a:r>
              <a:rPr lang="en-US" dirty="0" smtClean="0"/>
              <a:t> Empire in the 1700s</a:t>
            </a:r>
          </a:p>
          <a:p>
            <a:pPr lvl="1"/>
            <a:r>
              <a:rPr lang="en-US" dirty="0" smtClean="0"/>
              <a:t>British make deals with maharajahs </a:t>
            </a:r>
          </a:p>
          <a:p>
            <a:r>
              <a:rPr lang="en-US" dirty="0" smtClean="0"/>
              <a:t>British East India Company sets up trading posts </a:t>
            </a:r>
          </a:p>
          <a:p>
            <a:pPr lvl="1"/>
            <a:r>
              <a:rPr lang="en-US" dirty="0" smtClean="0"/>
              <a:t>Cash crops: Tea, indigo, coffee, cotton, and opium to trade with  China (for tea) </a:t>
            </a:r>
          </a:p>
          <a:p>
            <a:r>
              <a:rPr lang="en-US" dirty="0" smtClean="0"/>
              <a:t>“</a:t>
            </a:r>
            <a:r>
              <a:rPr lang="en-US" dirty="0"/>
              <a:t>J</a:t>
            </a:r>
            <a:r>
              <a:rPr lang="en-US" dirty="0" smtClean="0"/>
              <a:t>ewel in the crown” of colonies</a:t>
            </a:r>
          </a:p>
          <a:p>
            <a:pPr lvl="1"/>
            <a:r>
              <a:rPr lang="en-US" dirty="0" smtClean="0"/>
              <a:t>What does this mean?  </a:t>
            </a:r>
          </a:p>
          <a:p>
            <a:r>
              <a:rPr lang="en-US" dirty="0" smtClean="0"/>
              <a:t>Decline in local handloom textile industry </a:t>
            </a:r>
          </a:p>
          <a:p>
            <a:pPr>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Sepoy</a:t>
            </a:r>
            <a:r>
              <a:rPr lang="en-US" dirty="0" smtClean="0"/>
              <a:t> Rebellion (1857) </a:t>
            </a:r>
            <a:endParaRPr lang="en-US" dirty="0"/>
          </a:p>
        </p:txBody>
      </p:sp>
      <p:sp>
        <p:nvSpPr>
          <p:cNvPr id="3" name="Content Placeholder 2"/>
          <p:cNvSpPr>
            <a:spLocks noGrp="1"/>
          </p:cNvSpPr>
          <p:nvPr>
            <p:ph idx="1"/>
          </p:nvPr>
        </p:nvSpPr>
        <p:spPr/>
        <p:txBody>
          <a:bodyPr/>
          <a:lstStyle/>
          <a:p>
            <a:r>
              <a:rPr lang="en-US" dirty="0" err="1" smtClean="0"/>
              <a:t>Sepoy</a:t>
            </a:r>
            <a:r>
              <a:rPr lang="en-US" dirty="0" smtClean="0"/>
              <a:t> Mutiny/India’s First War of Independence led to the Raj (direct British government control)</a:t>
            </a:r>
          </a:p>
          <a:p>
            <a:pPr lvl="1"/>
            <a:r>
              <a:rPr lang="en-US" dirty="0" err="1" smtClean="0"/>
              <a:t>Sepoys</a:t>
            </a:r>
            <a:r>
              <a:rPr lang="en-US" dirty="0" smtClean="0"/>
              <a:t>: Indian soldiers </a:t>
            </a:r>
          </a:p>
          <a:p>
            <a:pPr lvl="1"/>
            <a:r>
              <a:rPr lang="en-US" dirty="0" smtClean="0"/>
              <a:t>Upset by a rumor that new cartridges for rifles would use cow and pig fat </a:t>
            </a:r>
          </a:p>
          <a:p>
            <a:r>
              <a:rPr lang="en-US" dirty="0" smtClean="0"/>
              <a:t>Problem for the rebellion: the division between Hindus and Muslims</a:t>
            </a:r>
          </a:p>
          <a:p>
            <a:r>
              <a:rPr lang="en-US" dirty="0" smtClean="0">
                <a:hlinkClick r:id="rId2"/>
              </a:rPr>
              <a:t>Film Study: Mangel Pandey, The Rising </a:t>
            </a:r>
          </a:p>
          <a:p>
            <a:r>
              <a:rPr lang="en-US" dirty="0" smtClean="0">
                <a:hlinkClick r:id="rId2"/>
              </a:rPr>
              <a:t>http://www.youtube.com/watch?v=2yXKbd5IDzU</a:t>
            </a:r>
            <a:r>
              <a:rPr lang="en-US" dirty="0" smtClean="0"/>
              <a:t>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for viewing the film </a:t>
            </a:r>
            <a:endParaRPr lang="en-US" dirty="0"/>
          </a:p>
        </p:txBody>
      </p:sp>
      <p:sp>
        <p:nvSpPr>
          <p:cNvPr id="3" name="Content Placeholder 2"/>
          <p:cNvSpPr>
            <a:spLocks noGrp="1"/>
          </p:cNvSpPr>
          <p:nvPr>
            <p:ph idx="1"/>
          </p:nvPr>
        </p:nvSpPr>
        <p:spPr/>
        <p:txBody>
          <a:bodyPr/>
          <a:lstStyle/>
          <a:p>
            <a:r>
              <a:rPr lang="en-US" dirty="0" smtClean="0"/>
              <a:t>1. Why is </a:t>
            </a:r>
            <a:r>
              <a:rPr lang="en-US" dirty="0" err="1" smtClean="0"/>
              <a:t>Mangal</a:t>
            </a:r>
            <a:r>
              <a:rPr lang="en-US" dirty="0" smtClean="0"/>
              <a:t> </a:t>
            </a:r>
            <a:r>
              <a:rPr lang="en-US" dirty="0" err="1" smtClean="0"/>
              <a:t>Pandey</a:t>
            </a:r>
            <a:r>
              <a:rPr lang="en-US" dirty="0" smtClean="0"/>
              <a:t> considered India’s first national hero? </a:t>
            </a:r>
          </a:p>
          <a:p>
            <a:r>
              <a:rPr lang="en-US" dirty="0" smtClean="0"/>
              <a:t>2. What does </a:t>
            </a:r>
            <a:r>
              <a:rPr lang="en-US" dirty="0" err="1" smtClean="0"/>
              <a:t>Mangal</a:t>
            </a:r>
            <a:r>
              <a:rPr lang="en-US" dirty="0" smtClean="0"/>
              <a:t> </a:t>
            </a:r>
            <a:r>
              <a:rPr lang="en-US" dirty="0" err="1" smtClean="0"/>
              <a:t>Pandey</a:t>
            </a:r>
            <a:r>
              <a:rPr lang="en-US" dirty="0" smtClean="0"/>
              <a:t> mean when he says, “We are all untouchables in our own land”?</a:t>
            </a:r>
          </a:p>
          <a:p>
            <a:pPr lvl="1"/>
            <a:r>
              <a:rPr lang="en-US" dirty="0" smtClean="0"/>
              <a:t>Untouchables: Lowest caste of Indian society </a:t>
            </a:r>
          </a:p>
          <a:p>
            <a:r>
              <a:rPr lang="en-US" dirty="0" smtClean="0"/>
              <a:t>3. What does Captain William Gordon warn will happen if the British execute </a:t>
            </a:r>
            <a:r>
              <a:rPr lang="en-US" dirty="0" err="1" smtClean="0"/>
              <a:t>Mangal</a:t>
            </a:r>
            <a:r>
              <a:rPr lang="en-US" dirty="0" smtClean="0"/>
              <a:t> </a:t>
            </a:r>
            <a:r>
              <a:rPr lang="en-US" dirty="0" err="1" smtClean="0"/>
              <a:t>Pandey</a:t>
            </a:r>
            <a:r>
              <a:rPr lang="en-US" dirty="0" smtClean="0"/>
              <a:t>? </a:t>
            </a:r>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dex">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Codex">
      <a:majorFont>
        <a:latin typeface="Calisto MT"/>
        <a:ea typeface=""/>
        <a:cs typeface=""/>
        <a:font script="Jpan" typeface="ＭＳ 明朝"/>
      </a:majorFont>
      <a:minorFont>
        <a:latin typeface="Calisto MT"/>
        <a:ea typeface=""/>
        <a:cs typeface=""/>
        <a:font script="Jpan" typeface="ＭＳ 明朝"/>
      </a:minorFont>
    </a:fontScheme>
    <a:fmtScheme name="Codex">
      <a:fillStyleLst>
        <a:solidFill>
          <a:schemeClr val="phClr"/>
        </a:solidFill>
        <a:gradFill rotWithShape="1">
          <a:gsLst>
            <a:gs pos="0">
              <a:schemeClr val="phClr">
                <a:tint val="100000"/>
                <a:shade val="60000"/>
                <a:satMod val="135000"/>
              </a:schemeClr>
            </a:gs>
            <a:gs pos="100000">
              <a:schemeClr val="phClr">
                <a:tint val="100000"/>
                <a:shade val="94000"/>
                <a:satMod val="135000"/>
              </a:schemeClr>
            </a:gs>
          </a:gsLst>
          <a:lin ang="16200000" scaled="1"/>
        </a:gradFill>
        <a:gradFill rotWithShape="1">
          <a:gsLst>
            <a:gs pos="0">
              <a:schemeClr val="phClr">
                <a:shade val="51000"/>
                <a:alpha val="90000"/>
                <a:satMod val="115000"/>
              </a:schemeClr>
            </a:gs>
            <a:gs pos="100000">
              <a:schemeClr val="phClr">
                <a:shade val="94000"/>
                <a:alpha val="90000"/>
                <a:satMod val="135000"/>
              </a:schemeClr>
            </a:gs>
          </a:gsLst>
          <a:lin ang="5400000" scaled="1"/>
        </a:gradFill>
      </a:fillStyleLst>
      <a:lnStyleLst>
        <a:ln w="15875" cap="flat" cmpd="sng" algn="ctr">
          <a:solidFill>
            <a:schemeClr val="phClr">
              <a:shade val="95000"/>
              <a:satMod val="105000"/>
            </a:schemeClr>
          </a:solidFill>
          <a:prstDash val="solid"/>
        </a:ln>
        <a:ln w="34925"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effectStyle>
        <a:effectStyle>
          <a:effectLst>
            <a:outerShdw blurRad="50800" dist="12700" dir="5400000" rotWithShape="0">
              <a:srgbClr val="525252">
                <a:alpha val="85000"/>
              </a:srgbClr>
            </a:outerShdw>
          </a:effectLst>
          <a:scene3d>
            <a:camera prst="orthographicFront">
              <a:rot lat="0" lon="0" rev="0"/>
            </a:camera>
            <a:lightRig rig="sunrise" dir="t">
              <a:rot lat="0" lon="0" rev="6000000"/>
            </a:lightRig>
          </a:scene3d>
          <a:sp3d prstMaterial="matte">
            <a:bevelT w="50800" h="4445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Codex.thmx</Template>
  <TotalTime>32620</TotalTime>
  <Words>1427</Words>
  <Application>Microsoft Macintosh PowerPoint</Application>
  <PresentationFormat>On-screen Show (4:3)</PresentationFormat>
  <Paragraphs>153</Paragraphs>
  <Slides>32</Slides>
  <Notes>0</Notes>
  <HiddenSlides>0</HiddenSlides>
  <MMClips>0</MMClips>
  <ScaleCrop>false</ScaleCrop>
  <HeadingPairs>
    <vt:vector size="4" baseType="variant">
      <vt:variant>
        <vt:lpstr>Design Template</vt:lpstr>
      </vt:variant>
      <vt:variant>
        <vt:i4>1</vt:i4>
      </vt:variant>
      <vt:variant>
        <vt:lpstr>Slide Titles</vt:lpstr>
      </vt:variant>
      <vt:variant>
        <vt:i4>32</vt:i4>
      </vt:variant>
    </vt:vector>
  </HeadingPairs>
  <TitlesOfParts>
    <vt:vector size="33" baseType="lpstr">
      <vt:lpstr>Codex</vt:lpstr>
      <vt:lpstr>New Nations Gain Independence </vt:lpstr>
      <vt:lpstr>Journal #42</vt:lpstr>
      <vt:lpstr>Decolonization </vt:lpstr>
      <vt:lpstr>Slide 4</vt:lpstr>
      <vt:lpstr>India Background: Caste system </vt:lpstr>
      <vt:lpstr>Hindu beliefs </vt:lpstr>
      <vt:lpstr>Imperialism in India </vt:lpstr>
      <vt:lpstr>Sepoy Rebellion (1857) </vt:lpstr>
      <vt:lpstr>Questions for viewing the film </vt:lpstr>
      <vt:lpstr>Gandhi </vt:lpstr>
      <vt:lpstr>Gandhi’s Principles</vt:lpstr>
      <vt:lpstr>Primary source analysis practice</vt:lpstr>
      <vt:lpstr>Gandhi Primary Source</vt:lpstr>
      <vt:lpstr>Gandhi Socratic Seminar</vt:lpstr>
      <vt:lpstr>African Decolonization</vt:lpstr>
      <vt:lpstr>African Decolonization Case Studies </vt:lpstr>
      <vt:lpstr>Journal #44</vt:lpstr>
      <vt:lpstr>Presentations</vt:lpstr>
      <vt:lpstr>Exit Slip</vt:lpstr>
      <vt:lpstr>Journal #45</vt:lpstr>
      <vt:lpstr>Conflicts in the Middle East </vt:lpstr>
      <vt:lpstr>Background to the conflict</vt:lpstr>
      <vt:lpstr>Background to the conflict </vt:lpstr>
      <vt:lpstr>Conflicts</vt:lpstr>
      <vt:lpstr>Peace Efforts </vt:lpstr>
      <vt:lpstr>Promises </vt:lpstr>
      <vt:lpstr>Journal #46</vt:lpstr>
      <vt:lpstr>Afghanistan Timeline</vt:lpstr>
      <vt:lpstr>Veiling</vt:lpstr>
      <vt:lpstr>Taliban and Human Rights</vt:lpstr>
      <vt:lpstr>Beneath the Veil documentary </vt:lpstr>
      <vt:lpstr>Exit Slip</vt:lpstr>
    </vt:vector>
  </TitlesOfParts>
  <Company>VRHS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Allison Hopkins</dc:creator>
  <cp:lastModifiedBy>Allison Hopkins</cp:lastModifiedBy>
  <cp:revision>208</cp:revision>
  <dcterms:created xsi:type="dcterms:W3CDTF">2012-05-30T11:55:14Z</dcterms:created>
  <dcterms:modified xsi:type="dcterms:W3CDTF">2012-06-01T14:16:02Z</dcterms:modified>
</cp:coreProperties>
</file>